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75" r:id="rId2"/>
    <p:sldId id="276" r:id="rId3"/>
    <p:sldId id="281" r:id="rId4"/>
    <p:sldId id="288" r:id="rId5"/>
    <p:sldId id="289" r:id="rId6"/>
    <p:sldId id="290" r:id="rId7"/>
    <p:sldId id="291" r:id="rId8"/>
    <p:sldId id="292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ne-Xi FANG" initials="JF" lastIdx="2" clrIdx="0">
    <p:extLst>
      <p:ext uri="{19B8F6BF-5375-455C-9EA6-DF929625EA0E}">
        <p15:presenceInfo xmlns:p15="http://schemas.microsoft.com/office/powerpoint/2012/main" userId="733f6717f45fdd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92"/>
    <p:restoredTop sz="94688"/>
  </p:normalViewPr>
  <p:slideViewPr>
    <p:cSldViewPr snapToGrid="0" snapToObjects="1">
      <p:cViewPr varScale="1">
        <p:scale>
          <a:sx n="101" d="100"/>
          <a:sy n="101" d="100"/>
        </p:scale>
        <p:origin x="21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26T14:52:30.444" idx="2">
    <p:pos x="7368" y="248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6C2F7-4F53-6A43-B854-2E01D250EC65}" type="datetimeFigureOut">
              <a:rPr lang="fr-FR" smtClean="0"/>
              <a:t>08/03/2019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510C4-D2A2-EE40-BC85-1F99B1AEA7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888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510C4-D2A2-EE40-BC85-1F99B1AEA7A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64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7CDF6F-4CF4-3648-B2C3-53546A869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48A9B7-E574-AA42-BD73-A0AF24500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01654D-22A8-FB49-ACE6-970B8D33F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08/03/2019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206425-8440-874A-A06D-78D1AE6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048C79-9613-854C-BE14-E2225DB2F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902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4F6828-D53C-8C42-8EF4-3CA1E9CB6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55BEA95-85FD-7A4E-A97C-89D0F3C3D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1E8A92-3FE8-A347-9227-D2BF39548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08/03/2019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0F2FF7-31A4-0E4D-A993-9088F079E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CEDCFC-CC7E-4348-A302-AA1CA22F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23967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8CE952E-330D-594E-BA45-D277C12D9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6E7599C-BFCD-A747-A215-A2E5F2FAF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44E5CF-8FCB-6345-9B23-80ECB5ED5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08/03/2019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E014A6-E712-6A46-8587-B35EA07DF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3C9E9D-7A72-FD45-B14C-1C6F92EA5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0674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428351-E05D-B044-A71D-8AAD65FE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63B396-6703-4F4D-AEEB-417F81C85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03E42D-B6AC-AD40-BC5A-8883BDF94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08/03/2019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B99A98-70DC-EC46-9EC2-15814975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C1BDB-36A6-2643-AEF2-F6A6B0D9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650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8BBE3D-6703-C044-B1DF-43F5101E8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F51DB4-BE64-1E41-B73A-8D8886888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76F9F8-A6BB-B84A-A7BA-07E8DD977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08/03/2019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F1E09E-141F-4A40-BA6C-6838AA935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9D3366-7E07-2E4C-8BD5-756EB7BA2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0384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DE360-6855-014D-849F-B69A4251A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DDAABA-3157-7943-BEE9-261F81400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CA22C3-BD56-5E42-98B3-C4E541606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053F70-5EC5-AE42-A9D9-A3A58722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08/03/2019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FC0399-0508-9A41-852D-A4BE6B037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7D6921D-8F09-A64F-9308-1619BEFAF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7653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F4E609-9FD3-C343-82CD-AD90FAC2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4B4D02-810E-BA40-A71B-D2BC62781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5B15A92-5E07-E943-AC20-0EA69A36A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1B29B5-D996-B643-9AD9-35EEDBF97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0AA9530-6A07-7C47-A17D-F3BECFCFEA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503726D-FBF1-E441-B88F-F8D26163B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08/03/2019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7292ED3-41B9-7F45-8EBC-FACFBFA4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817DABC-242B-994F-ABEA-7E5347FE3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159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F2DADA-F9B3-4D45-97F8-ED159CBC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EED44C2-46D1-E64B-A753-4243A592F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08/03/2019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920C87B-E5AA-4944-9BC0-A37105DB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728A99D-8158-8B4C-A033-BDAA12CA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809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87E41D9-5E4B-7049-A180-63EFE49B1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08/03/2019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99190D3-5C84-0B45-9EEC-B7471C5D2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E479D7-F486-DA4C-AF72-BEA08315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4017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3DDB2E-8E76-3B48-B38E-A938DAC8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501F22-6F88-A745-AA8C-C0681B002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C6BAC6B-6BCF-7B4F-BD11-BE5B540EF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F1C5AB3-8A49-1B48-8B70-11C02CB5C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08/03/2019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9A5A28C-569D-9545-B83F-F64715713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4B26F09-1E73-704D-8CD5-A3551CA3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76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D99163-0A49-5140-8FE8-BFEF031D6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’image 2">
            <a:extLst>
              <a:ext uri="{FF2B5EF4-FFF2-40B4-BE49-F238E27FC236}">
                <a16:creationId xmlns:a16="http://schemas.microsoft.com/office/drawing/2014/main" id="{69228AC4-D9B2-F740-9223-591070388A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54945C-50BA-A741-A24A-410243F54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6FC3EC-299D-DC4B-9B0E-0AE8F61D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08/03/2019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63059FC-C13B-254D-92F2-6DBCF979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CDA457-9C33-B846-9E4C-39E21B36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982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ADA9C8A-2F34-D844-A2BD-6D4CA5DE3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622396-7424-4449-ACD7-E54651406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BDAB59-FC32-9F4A-95F2-271AEA3BF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E94C5-5207-AF4A-952E-42DA9C5CA154}" type="datetimeFigureOut">
              <a:rPr lang="fr-FR" smtClean="0"/>
              <a:t>08/03/2019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6F073E-4C29-CC41-A9BC-31C13143B5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4CBC77-3419-2D42-BF21-14AAC58FE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42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27C7F917-CD14-1A45-AFEF-A4F402BA9C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29658" y="133839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8448FA1-A346-2249-8944-CAA8FB90BAD2}"/>
              </a:ext>
            </a:extLst>
          </p:cNvPr>
          <p:cNvSpPr txBox="1"/>
          <p:nvPr/>
        </p:nvSpPr>
        <p:spPr>
          <a:xfrm>
            <a:off x="429658" y="528810"/>
            <a:ext cx="10601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Verbes</a:t>
            </a:r>
          </a:p>
          <a:p>
            <a:endParaRPr lang="fr-FR" sz="2400" b="1" dirty="0"/>
          </a:p>
          <a:p>
            <a:endParaRPr lang="fr-FR" sz="2400" b="1" dirty="0"/>
          </a:p>
          <a:p>
            <a:endParaRPr lang="fr-FR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71C572D-ACF8-A545-AAED-5DBA01799D92}"/>
              </a:ext>
            </a:extLst>
          </p:cNvPr>
          <p:cNvSpPr txBox="1"/>
          <p:nvPr/>
        </p:nvSpPr>
        <p:spPr>
          <a:xfrm>
            <a:off x="10080434" y="539827"/>
            <a:ext cx="18469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Devoirs</a:t>
            </a:r>
          </a:p>
          <a:p>
            <a:r>
              <a:rPr lang="fr-FR" sz="2400" b="1" dirty="0"/>
              <a:t>Ex 1 à 7 p168</a:t>
            </a:r>
          </a:p>
          <a:p>
            <a:endParaRPr lang="fr-FR" sz="2400" b="1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084DF9-B7EB-1F4F-8D7B-5A5DCDB729A9}"/>
              </a:ext>
            </a:extLst>
          </p:cNvPr>
          <p:cNvSpPr txBox="1"/>
          <p:nvPr/>
        </p:nvSpPr>
        <p:spPr>
          <a:xfrm>
            <a:off x="4294438" y="1267474"/>
            <a:ext cx="3199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Vendredi 1</a:t>
            </a:r>
            <a:r>
              <a:rPr lang="fr-FR" sz="2400" b="1" baseline="30000" dirty="0"/>
              <a:t>er</a:t>
            </a:r>
            <a:r>
              <a:rPr lang="fr-FR" sz="2400" b="1" dirty="0"/>
              <a:t> mars 2019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8A22618-46BB-3045-A7CB-F697CD5F87F7}"/>
              </a:ext>
            </a:extLst>
          </p:cNvPr>
          <p:cNvSpPr txBox="1"/>
          <p:nvPr/>
        </p:nvSpPr>
        <p:spPr>
          <a:xfrm>
            <a:off x="528810" y="4913523"/>
            <a:ext cx="167840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Expressions</a:t>
            </a:r>
          </a:p>
          <a:p>
            <a:r>
              <a:rPr lang="fr-FR" dirty="0"/>
              <a:t>  </a:t>
            </a:r>
          </a:p>
          <a:p>
            <a:r>
              <a:rPr lang="fr-FR" dirty="0"/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4D6ED9E-8275-494E-9AE7-DB66FA4B2B6F}"/>
              </a:ext>
            </a:extLst>
          </p:cNvPr>
          <p:cNvSpPr txBox="1"/>
          <p:nvPr/>
        </p:nvSpPr>
        <p:spPr>
          <a:xfrm>
            <a:off x="10135518" y="4957590"/>
            <a:ext cx="13436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Lexiques</a:t>
            </a:r>
            <a:r>
              <a:rPr lang="fr-FR" dirty="0"/>
              <a:t> </a:t>
            </a:r>
          </a:p>
          <a:p>
            <a:r>
              <a:rPr lang="fr-FR" dirty="0"/>
              <a:t>Cf. PPT </a:t>
            </a:r>
          </a:p>
          <a:p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1E7F7E-9844-0F45-9BA3-5959B302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19/11/2018</a:t>
            </a:r>
          </a:p>
        </p:txBody>
      </p:sp>
    </p:spTree>
    <p:extLst>
      <p:ext uri="{BB962C8B-B14F-4D97-AF65-F5344CB8AC3E}">
        <p14:creationId xmlns:p14="http://schemas.microsoft.com/office/powerpoint/2010/main" val="14763760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809" y="77087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A2B1C11-0477-5E48-8B43-B7133654E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76" y="0"/>
            <a:ext cx="11900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22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28809" y="77087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33D63AF-4FD8-7345-A3AD-4C0E83B95997}"/>
              </a:ext>
            </a:extLst>
          </p:cNvPr>
          <p:cNvSpPr txBox="1"/>
          <p:nvPr/>
        </p:nvSpPr>
        <p:spPr>
          <a:xfrm>
            <a:off x="528809" y="389467"/>
            <a:ext cx="11168157" cy="723274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Vendeur: </a:t>
            </a:r>
          </a:p>
          <a:p>
            <a:r>
              <a:rPr lang="fr-FR" sz="2000" b="1" dirty="0"/>
              <a:t>Établir le contact avec le client </a:t>
            </a:r>
          </a:p>
          <a:p>
            <a:pPr marL="342900" indent="-342900">
              <a:buFontTx/>
              <a:buChar char="-"/>
            </a:pPr>
            <a:r>
              <a:rPr lang="fr-FR" sz="2000" b="1" i="1" dirty="0">
                <a:solidFill>
                  <a:srgbClr val="0070C0"/>
                </a:solidFill>
              </a:rPr>
              <a:t>Vous désirez? </a:t>
            </a:r>
          </a:p>
          <a:p>
            <a:pPr marL="342900" indent="-342900">
              <a:buFontTx/>
              <a:buChar char="-"/>
            </a:pPr>
            <a:r>
              <a:rPr lang="fr-FR" sz="2000" b="1" i="1" dirty="0">
                <a:solidFill>
                  <a:srgbClr val="0070C0"/>
                </a:solidFill>
              </a:rPr>
              <a:t>Je peux vous aider? </a:t>
            </a:r>
          </a:p>
          <a:p>
            <a:pPr marL="342900" indent="-342900">
              <a:buFontTx/>
              <a:buChar char="-"/>
            </a:pPr>
            <a:r>
              <a:rPr lang="fr-FR" sz="2000" b="1" i="1" dirty="0">
                <a:solidFill>
                  <a:srgbClr val="0070C0"/>
                </a:solidFill>
              </a:rPr>
              <a:t>On s’occupe de vous? </a:t>
            </a:r>
          </a:p>
          <a:p>
            <a:endParaRPr lang="fr-FR" sz="2000" b="1" dirty="0"/>
          </a:p>
          <a:p>
            <a:r>
              <a:rPr lang="fr-FR" sz="2000" b="1" dirty="0"/>
              <a:t>Dire le prix d’un produit</a:t>
            </a:r>
          </a:p>
          <a:p>
            <a:pPr marL="342900" indent="-342900">
              <a:buFontTx/>
              <a:buChar char="-"/>
            </a:pPr>
            <a:r>
              <a:rPr lang="fr-FR" sz="2000" b="1" i="1" dirty="0">
                <a:solidFill>
                  <a:srgbClr val="0070C0"/>
                </a:solidFill>
              </a:rPr>
              <a:t>Il/ça coûte 11,55€</a:t>
            </a:r>
          </a:p>
          <a:p>
            <a:endParaRPr lang="fr-FR" sz="2000" b="1" dirty="0"/>
          </a:p>
          <a:p>
            <a:r>
              <a:rPr lang="fr-FR" sz="2000" b="1" dirty="0"/>
              <a:t>Indiquer le total à payer? </a:t>
            </a:r>
          </a:p>
          <a:p>
            <a:pPr marL="342900" indent="-342900">
              <a:buFontTx/>
              <a:buChar char="-"/>
            </a:pPr>
            <a:r>
              <a:rPr lang="fr-FR" sz="2000" b="1" i="1" dirty="0">
                <a:solidFill>
                  <a:srgbClr val="0070C0"/>
                </a:solidFill>
              </a:rPr>
              <a:t>Ça fait 80,07€</a:t>
            </a:r>
          </a:p>
          <a:p>
            <a:endParaRPr lang="fr-FR" sz="2000" b="1" dirty="0"/>
          </a:p>
          <a:p>
            <a:r>
              <a:rPr lang="fr-FR" sz="2000" b="1" dirty="0"/>
              <a:t>Demander le mode de paiement? </a:t>
            </a:r>
          </a:p>
          <a:p>
            <a:pPr marL="342900" indent="-342900">
              <a:buFontTx/>
              <a:buChar char="-"/>
            </a:pPr>
            <a:r>
              <a:rPr lang="fr-FR" sz="2000" b="1" i="1" dirty="0">
                <a:solidFill>
                  <a:srgbClr val="0070C0"/>
                </a:solidFill>
              </a:rPr>
              <a:t>Vous payez comment? </a:t>
            </a:r>
          </a:p>
          <a:p>
            <a:endParaRPr lang="fr-FR" sz="2000" b="1" dirty="0"/>
          </a:p>
          <a:p>
            <a:r>
              <a:rPr lang="fr-FR" sz="2000" b="1" dirty="0"/>
              <a:t>Terminer la vente? </a:t>
            </a:r>
          </a:p>
          <a:p>
            <a:pPr marL="342900" indent="-342900">
              <a:buFontTx/>
              <a:buChar char="-"/>
            </a:pPr>
            <a:r>
              <a:rPr lang="fr-FR" sz="2000" b="1" i="1" dirty="0">
                <a:solidFill>
                  <a:srgbClr val="0070C0"/>
                </a:solidFill>
              </a:rPr>
              <a:t>Vous désirez autre chose? </a:t>
            </a:r>
          </a:p>
          <a:p>
            <a:pPr marL="342900" indent="-342900">
              <a:buFontTx/>
              <a:buChar char="-"/>
            </a:pPr>
            <a:r>
              <a:rPr lang="fr-FR" sz="2000" b="1" i="1" dirty="0">
                <a:solidFill>
                  <a:srgbClr val="0070C0"/>
                </a:solidFill>
              </a:rPr>
              <a:t>Ca sera tout? </a:t>
            </a:r>
          </a:p>
          <a:p>
            <a:endParaRPr lang="fr-FR" sz="2000" b="1" i="1" dirty="0">
              <a:solidFill>
                <a:srgbClr val="0070C0"/>
              </a:solidFill>
            </a:endParaRPr>
          </a:p>
          <a:p>
            <a:endParaRPr lang="fr-FR" sz="2000" b="1" dirty="0"/>
          </a:p>
          <a:p>
            <a:endParaRPr lang="fr-FR" sz="2000" b="1" dirty="0"/>
          </a:p>
          <a:p>
            <a:endParaRPr lang="fr-FR" sz="2000" b="1" dirty="0"/>
          </a:p>
          <a:p>
            <a:endParaRPr lang="fr-FR" sz="2000" b="1" dirty="0"/>
          </a:p>
          <a:p>
            <a:r>
              <a:rPr lang="fr-FR" sz="2400" b="1" dirty="0">
                <a:solidFill>
                  <a:srgbClr val="FF0000"/>
                </a:solidFill>
              </a:rPr>
              <a:t>Client:</a:t>
            </a:r>
          </a:p>
          <a:p>
            <a:r>
              <a:rPr lang="fr-FR" sz="2000" b="1" dirty="0"/>
              <a:t>Demander un produit</a:t>
            </a:r>
          </a:p>
          <a:p>
            <a:pPr marL="342900" indent="-342900">
              <a:buFontTx/>
              <a:buChar char="-"/>
            </a:pPr>
            <a:r>
              <a:rPr lang="fr-FR" sz="2000" b="1" i="1" dirty="0">
                <a:solidFill>
                  <a:srgbClr val="0070C0"/>
                </a:solidFill>
              </a:rPr>
              <a:t>Je voudrais le DVD du film de Woody Allen.  </a:t>
            </a:r>
          </a:p>
          <a:p>
            <a:pPr marL="342900" indent="-342900">
              <a:buFontTx/>
              <a:buChar char="-"/>
            </a:pPr>
            <a:r>
              <a:rPr lang="fr-FR" sz="2000" b="1" i="1" dirty="0">
                <a:solidFill>
                  <a:srgbClr val="0070C0"/>
                </a:solidFill>
              </a:rPr>
              <a:t>Je cherche la BD Le Chat du </a:t>
            </a:r>
            <a:r>
              <a:rPr lang="fr-FR" sz="2000" b="1" i="1" dirty="0" err="1">
                <a:solidFill>
                  <a:srgbClr val="0070C0"/>
                </a:solidFill>
              </a:rPr>
              <a:t>Robbin</a:t>
            </a:r>
            <a:r>
              <a:rPr lang="fr-FR" sz="2000" b="1" i="1" dirty="0">
                <a:solidFill>
                  <a:srgbClr val="0070C0"/>
                </a:solidFill>
              </a:rPr>
              <a:t>.  </a:t>
            </a:r>
          </a:p>
          <a:p>
            <a:endParaRPr lang="fr-FR" sz="2000" b="1" dirty="0"/>
          </a:p>
          <a:p>
            <a:r>
              <a:rPr lang="fr-FR" sz="2000" b="1" dirty="0"/>
              <a:t>Demander le prix d’un produit</a:t>
            </a:r>
          </a:p>
          <a:p>
            <a:pPr marL="342900" indent="-342900">
              <a:buFontTx/>
              <a:buChar char="-"/>
            </a:pPr>
            <a:r>
              <a:rPr lang="fr-FR" sz="2000" b="1" i="1" dirty="0">
                <a:solidFill>
                  <a:srgbClr val="0070C0"/>
                </a:solidFill>
              </a:rPr>
              <a:t>Combien ça coûte le DVD? </a:t>
            </a:r>
          </a:p>
          <a:p>
            <a:pPr marL="342900" indent="-342900">
              <a:buFontTx/>
              <a:buChar char="-"/>
            </a:pPr>
            <a:r>
              <a:rPr lang="fr-FR" sz="2000" b="1" i="1" dirty="0">
                <a:solidFill>
                  <a:srgbClr val="0070C0"/>
                </a:solidFill>
              </a:rPr>
              <a:t>Quel est le prix d’un volume? </a:t>
            </a:r>
          </a:p>
          <a:p>
            <a:endParaRPr lang="fr-FR" sz="2000" b="1" dirty="0"/>
          </a:p>
          <a:p>
            <a:r>
              <a:rPr lang="fr-FR" sz="2000" b="1" dirty="0"/>
              <a:t>Demander le total à payer? </a:t>
            </a:r>
          </a:p>
          <a:p>
            <a:pPr marL="342900" indent="-342900">
              <a:buFontTx/>
              <a:buChar char="-"/>
            </a:pPr>
            <a:r>
              <a:rPr lang="fr-FR" sz="2000" b="1" i="1" dirty="0">
                <a:solidFill>
                  <a:srgbClr val="0070C0"/>
                </a:solidFill>
              </a:rPr>
              <a:t>Je vous dois combien? </a:t>
            </a:r>
          </a:p>
          <a:p>
            <a:pPr marL="342900" indent="-342900">
              <a:buFontTx/>
              <a:buChar char="-"/>
            </a:pPr>
            <a:r>
              <a:rPr lang="fr-FR" sz="2000" b="1" i="1" dirty="0">
                <a:solidFill>
                  <a:srgbClr val="0070C0"/>
                </a:solidFill>
              </a:rPr>
              <a:t>Ca fait combien? </a:t>
            </a:r>
          </a:p>
          <a:p>
            <a:pPr marL="342900" indent="-342900">
              <a:buFontTx/>
              <a:buChar char="-"/>
            </a:pPr>
            <a:endParaRPr lang="fr-FR" sz="2000" b="1" i="1" dirty="0">
              <a:solidFill>
                <a:srgbClr val="0070C0"/>
              </a:solidFill>
            </a:endParaRPr>
          </a:p>
          <a:p>
            <a:r>
              <a:rPr lang="fr-FR" sz="2000" b="1" dirty="0"/>
              <a:t>Dire le mode de paiement? </a:t>
            </a:r>
          </a:p>
          <a:p>
            <a:pPr marL="342900" indent="-342900">
              <a:buFontTx/>
              <a:buChar char="-"/>
            </a:pPr>
            <a:r>
              <a:rPr lang="fr-FR" sz="2000" b="1" i="1" dirty="0">
                <a:solidFill>
                  <a:srgbClr val="0070C0"/>
                </a:solidFill>
              </a:rPr>
              <a:t>Par chèque. </a:t>
            </a:r>
          </a:p>
          <a:p>
            <a:pPr marL="342900" indent="-342900">
              <a:buFontTx/>
              <a:buChar char="-"/>
            </a:pPr>
            <a:r>
              <a:rPr lang="fr-FR" sz="2000" b="1" i="1" dirty="0">
                <a:solidFill>
                  <a:srgbClr val="0070C0"/>
                </a:solidFill>
              </a:rPr>
              <a:t>Par carte. </a:t>
            </a:r>
          </a:p>
          <a:p>
            <a:pPr marL="342900" indent="-342900">
              <a:buFontTx/>
              <a:buChar char="-"/>
            </a:pPr>
            <a:r>
              <a:rPr lang="fr-FR" sz="2000" b="1" i="1" dirty="0">
                <a:solidFill>
                  <a:srgbClr val="0070C0"/>
                </a:solidFill>
              </a:rPr>
              <a:t>En espèce. </a:t>
            </a:r>
          </a:p>
          <a:p>
            <a:r>
              <a:rPr lang="fr-FR" sz="2000" b="1" dirty="0"/>
              <a:t> </a:t>
            </a:r>
          </a:p>
          <a:p>
            <a:r>
              <a:rPr lang="fr-FR" sz="2000" b="1" dirty="0"/>
              <a:t>Indiquer la fin des achats</a:t>
            </a:r>
          </a:p>
          <a:p>
            <a:pPr marL="342900" indent="-342900">
              <a:buFontTx/>
              <a:buChar char="-"/>
            </a:pPr>
            <a:r>
              <a:rPr lang="fr-FR" sz="2000" b="1" i="1" dirty="0">
                <a:solidFill>
                  <a:srgbClr val="0070C0"/>
                </a:solidFill>
              </a:rPr>
              <a:t>c’est tout, merci. </a:t>
            </a:r>
          </a:p>
          <a:p>
            <a:endParaRPr lang="fr-FR" sz="2000" b="1" dirty="0"/>
          </a:p>
          <a:p>
            <a:pPr marL="457200" indent="-457200">
              <a:buAutoNum type="arabicPeriod"/>
            </a:pP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919921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3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3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809" y="77087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C275E4B-F54B-044B-A208-65FB4BD2ECBB}"/>
              </a:ext>
            </a:extLst>
          </p:cNvPr>
          <p:cNvSpPr txBox="1"/>
          <p:nvPr/>
        </p:nvSpPr>
        <p:spPr>
          <a:xfrm>
            <a:off x="528809" y="385233"/>
            <a:ext cx="10558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C1611C-448B-D545-AA81-479C1614F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939800"/>
            <a:ext cx="75438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08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809" y="77087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3BF1EB4-BBB9-6945-B919-5F795E3F7C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7" r="4060" b="5401"/>
          <a:stretch/>
        </p:blipFill>
        <p:spPr>
          <a:xfrm>
            <a:off x="0" y="402336"/>
            <a:ext cx="11696966" cy="58887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180C06E-BF7E-F643-9CA6-CCF65E8224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38" b="18629"/>
          <a:stretch/>
        </p:blipFill>
        <p:spPr>
          <a:xfrm rot="1276600">
            <a:off x="7274947" y="91948"/>
            <a:ext cx="5544941" cy="28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809" y="77087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3FB1F87-31E0-0547-8CF3-DEC4BB2379F5}"/>
              </a:ext>
            </a:extLst>
          </p:cNvPr>
          <p:cNvSpPr txBox="1"/>
          <p:nvPr/>
        </p:nvSpPr>
        <p:spPr>
          <a:xfrm>
            <a:off x="528809" y="425071"/>
            <a:ext cx="10973066" cy="1477327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b="1" dirty="0"/>
              <a:t>a) </a:t>
            </a:r>
          </a:p>
          <a:p>
            <a:r>
              <a:rPr lang="fr-FR" b="1" dirty="0"/>
              <a:t>M. et Mme Giroud vont acheter: 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4 tranches de jambon 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1 bouquet d’aneth 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1 pot de crème fraîche 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1 kilo d’oranges 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1 livre de poires </a:t>
            </a:r>
          </a:p>
          <a:p>
            <a:endParaRPr lang="fr-FR" b="1" dirty="0"/>
          </a:p>
          <a:p>
            <a:r>
              <a:rPr lang="fr-FR" b="1" dirty="0"/>
              <a:t>6 bananes      </a:t>
            </a:r>
            <a:r>
              <a:rPr lang="fr-FR" b="1" dirty="0">
                <a:sym typeface="Wingdings" pitchFamily="2" charset="2"/>
              </a:rPr>
              <a:t></a:t>
            </a:r>
            <a:r>
              <a:rPr lang="fr-FR" b="1" dirty="0"/>
              <a:t>  </a:t>
            </a:r>
            <a:r>
              <a:rPr lang="fr-FR" b="1" i="1" dirty="0">
                <a:solidFill>
                  <a:srgbClr val="0070C0"/>
                </a:solidFill>
              </a:rPr>
              <a:t>nombre  + nom</a:t>
            </a:r>
          </a:p>
          <a:p>
            <a:pPr marL="285750" indent="-285750">
              <a:buFontTx/>
              <a:buChar char="-"/>
            </a:pPr>
            <a:endParaRPr lang="fr-FR" b="1" i="1" dirty="0">
              <a:solidFill>
                <a:srgbClr val="0070C0"/>
              </a:solidFill>
            </a:endParaRPr>
          </a:p>
          <a:p>
            <a:r>
              <a:rPr lang="fr-FR" b="1" i="1" dirty="0">
                <a:solidFill>
                  <a:srgbClr val="0070C0"/>
                </a:solidFill>
              </a:rPr>
              <a:t>b) Associez </a:t>
            </a:r>
          </a:p>
          <a:p>
            <a:r>
              <a:rPr lang="fr-FR" b="1" dirty="0"/>
              <a:t>un pot de mayonnaise/moutarde </a:t>
            </a:r>
          </a:p>
          <a:p>
            <a:endParaRPr lang="fr-FR" b="1" dirty="0"/>
          </a:p>
          <a:p>
            <a:r>
              <a:rPr lang="fr-FR" b="1" dirty="0"/>
              <a:t>Une boîte de petits pois </a:t>
            </a:r>
          </a:p>
          <a:p>
            <a:endParaRPr lang="fr-FR" b="1" dirty="0"/>
          </a:p>
          <a:p>
            <a:r>
              <a:rPr lang="fr-FR" b="1" dirty="0"/>
              <a:t>Une bouteille de lait/d’huile/de vin </a:t>
            </a:r>
          </a:p>
          <a:p>
            <a:endParaRPr lang="fr-FR" b="1" dirty="0"/>
          </a:p>
          <a:p>
            <a:r>
              <a:rPr lang="fr-FR" b="1" dirty="0"/>
              <a:t>Un kilo de tomates/ de petits pois </a:t>
            </a:r>
          </a:p>
          <a:p>
            <a:endParaRPr lang="fr-FR" b="1" dirty="0"/>
          </a:p>
          <a:p>
            <a:r>
              <a:rPr lang="fr-FR" b="1" dirty="0"/>
              <a:t>Une livre de tomates/de petits pois </a:t>
            </a:r>
          </a:p>
          <a:p>
            <a:endParaRPr lang="fr-FR" b="1" dirty="0"/>
          </a:p>
          <a:p>
            <a:r>
              <a:rPr lang="fr-FR" b="1" dirty="0"/>
              <a:t>Un paquet de biscuits/bonbons/spaghettis </a:t>
            </a:r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/>
              <a:t>Une tablette de chocolat </a:t>
            </a:r>
          </a:p>
          <a:p>
            <a:r>
              <a:rPr lang="fr-FR" b="1" dirty="0"/>
              <a:t>Un tube de mayonnaise/ de moutarde </a:t>
            </a:r>
          </a:p>
          <a:p>
            <a:endParaRPr lang="fr-FR" b="1" dirty="0"/>
          </a:p>
          <a:p>
            <a:r>
              <a:rPr lang="fr-FR" b="1" dirty="0"/>
              <a:t>Un litre de lait/d’huile </a:t>
            </a:r>
          </a:p>
          <a:p>
            <a:endParaRPr lang="fr-FR" b="1" dirty="0"/>
          </a:p>
          <a:p>
            <a:r>
              <a:rPr lang="fr-FR" b="1" dirty="0"/>
              <a:t>Une plaquette de beurre </a:t>
            </a:r>
          </a:p>
          <a:p>
            <a:endParaRPr lang="fr-FR" b="1" dirty="0"/>
          </a:p>
          <a:p>
            <a:r>
              <a:rPr lang="fr-FR" b="1" dirty="0"/>
              <a:t>Une part de gâteau </a:t>
            </a:r>
          </a:p>
          <a:p>
            <a:endParaRPr lang="fr-FR" b="1" dirty="0"/>
          </a:p>
          <a:p>
            <a:r>
              <a:rPr lang="fr-FR" b="1" dirty="0"/>
              <a:t>Un morceau de pain/de fromage </a:t>
            </a:r>
          </a:p>
          <a:p>
            <a:endParaRPr lang="fr-FR" b="1" dirty="0"/>
          </a:p>
          <a:p>
            <a:r>
              <a:rPr lang="fr-FR" b="1" dirty="0"/>
              <a:t>Une botte de radis </a:t>
            </a:r>
          </a:p>
          <a:p>
            <a:endParaRPr lang="fr-FR" b="1" dirty="0"/>
          </a:p>
          <a:p>
            <a:r>
              <a:rPr lang="fr-FR" b="1" dirty="0"/>
              <a:t>Une tranche de jambon/de pain </a:t>
            </a:r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</p:txBody>
      </p:sp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636748DB-81F1-204A-9935-1A691C9EFF9B}"/>
              </a:ext>
            </a:extLst>
          </p:cNvPr>
          <p:cNvSpPr/>
          <p:nvPr/>
        </p:nvSpPr>
        <p:spPr>
          <a:xfrm>
            <a:off x="3712464" y="1170432"/>
            <a:ext cx="621792" cy="11521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CD2B976-BD12-0149-80AE-C42DA6DB8911}"/>
              </a:ext>
            </a:extLst>
          </p:cNvPr>
          <p:cNvSpPr txBox="1"/>
          <p:nvPr/>
        </p:nvSpPr>
        <p:spPr>
          <a:xfrm>
            <a:off x="5462524" y="1546449"/>
            <a:ext cx="546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>
                <a:solidFill>
                  <a:srgbClr val="0070C0"/>
                </a:solidFill>
              </a:rPr>
              <a:t>Expression de quantité/mesure + ... + nom </a:t>
            </a:r>
          </a:p>
        </p:txBody>
      </p:sp>
    </p:spTree>
    <p:extLst>
      <p:ext uri="{BB962C8B-B14F-4D97-AF65-F5344CB8AC3E}">
        <p14:creationId xmlns:p14="http://schemas.microsoft.com/office/powerpoint/2010/main" val="4130760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3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63" end="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5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65" end="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7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67" end="6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1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3">
                                            <p:txEl>
                                              <p:pRg st="71" end="7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3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5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3">
                                            <p:txEl>
                                              <p:pRg st="75" end="7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809" y="77087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6DDA244-E299-184D-9357-11E07E5DE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0" y="1263650"/>
            <a:ext cx="77216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11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52609" y="133839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42007BA-A5CC-2642-B8C8-FBB91EF116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8"/>
          <a:stretch/>
        </p:blipFill>
        <p:spPr>
          <a:xfrm>
            <a:off x="452608" y="133839"/>
            <a:ext cx="4485151" cy="678956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86BD7A3-5763-FA45-A267-F8687F22446E}"/>
              </a:ext>
            </a:extLst>
          </p:cNvPr>
          <p:cNvSpPr txBox="1"/>
          <p:nvPr/>
        </p:nvSpPr>
        <p:spPr>
          <a:xfrm>
            <a:off x="5340096" y="512064"/>
            <a:ext cx="64739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 </a:t>
            </a:r>
          </a:p>
          <a:p>
            <a:pPr marL="285750" indent="-285750">
              <a:buFontTx/>
              <a:buChar char="-"/>
            </a:pPr>
            <a:r>
              <a:rPr lang="fr-FR" dirty="0"/>
              <a:t>Je voudrais prendre deux avocats, pour ce soir. </a:t>
            </a:r>
          </a:p>
          <a:p>
            <a:pPr marL="285750" indent="-285750">
              <a:buFontTx/>
              <a:buChar char="-"/>
            </a:pPr>
            <a:r>
              <a:rPr lang="fr-FR" dirty="0"/>
              <a:t>Ah </a:t>
            </a:r>
            <a:r>
              <a:rPr lang="fr-FR" b="1" i="1" dirty="0">
                <a:solidFill>
                  <a:srgbClr val="FF0000"/>
                </a:solidFill>
              </a:rPr>
              <a:t>j’en ai</a:t>
            </a:r>
            <a:r>
              <a:rPr lang="fr-FR" dirty="0"/>
              <a:t>, mais pas pour ce soir, ils ne sont pas du tout mûrs. </a:t>
            </a:r>
          </a:p>
          <a:p>
            <a:r>
              <a:rPr lang="fr-FR" b="1" i="1" dirty="0">
                <a:solidFill>
                  <a:srgbClr val="FF0000"/>
                </a:solidFill>
              </a:rPr>
              <a:t>Des avocats. 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Les melons, à 2 euros pièce, </a:t>
            </a:r>
            <a:r>
              <a:rPr lang="fr-FR" b="1" i="1" dirty="0">
                <a:solidFill>
                  <a:srgbClr val="FF0000"/>
                </a:solidFill>
              </a:rPr>
              <a:t>prenez-en</a:t>
            </a:r>
            <a:r>
              <a:rPr lang="fr-FR" dirty="0"/>
              <a:t>, ils sont extra! </a:t>
            </a:r>
          </a:p>
          <a:p>
            <a:pPr marL="285750" indent="-285750">
              <a:buFontTx/>
              <a:buChar char="-"/>
            </a:pPr>
            <a:r>
              <a:rPr lang="fr-FR" dirty="0"/>
              <a:t>C’est vrai, il est très parfumé, ce melon. </a:t>
            </a:r>
            <a:r>
              <a:rPr lang="fr-FR" b="1" i="1" dirty="0">
                <a:solidFill>
                  <a:srgbClr val="FF0000"/>
                </a:solidFill>
              </a:rPr>
              <a:t>J’en prends deux</a:t>
            </a:r>
            <a:r>
              <a:rPr lang="fr-FR" dirty="0"/>
              <a:t>, pour ce soir, hein! </a:t>
            </a:r>
          </a:p>
          <a:p>
            <a:r>
              <a:rPr lang="fr-FR" b="1" i="1" dirty="0">
                <a:solidFill>
                  <a:srgbClr val="FF0000"/>
                </a:solidFill>
              </a:rPr>
              <a:t>Des melons. 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C’est à qui le tour? </a:t>
            </a:r>
          </a:p>
          <a:p>
            <a:pPr marL="285750" indent="-285750">
              <a:buFontTx/>
              <a:buChar char="-"/>
            </a:pPr>
            <a:r>
              <a:rPr lang="fr-FR" dirty="0"/>
              <a:t>C’est à moi! Vous n’avez pas de saumon? </a:t>
            </a:r>
            <a:r>
              <a:rPr lang="fr-FR" b="1" i="1" dirty="0">
                <a:solidFill>
                  <a:srgbClr val="FF0000"/>
                </a:solidFill>
              </a:rPr>
              <a:t>J’en vois pas</a:t>
            </a:r>
            <a:r>
              <a:rPr lang="fr-FR" dirty="0"/>
              <a:t>. </a:t>
            </a:r>
          </a:p>
          <a:p>
            <a:pPr marL="285750" indent="-285750">
              <a:buFontTx/>
              <a:buChar char="-"/>
            </a:pPr>
            <a:r>
              <a:rPr lang="fr-FR" dirty="0"/>
              <a:t>Ah désolée, </a:t>
            </a:r>
            <a:r>
              <a:rPr lang="fr-FR" b="1" i="1" dirty="0">
                <a:solidFill>
                  <a:srgbClr val="FF0000"/>
                </a:solidFill>
              </a:rPr>
              <a:t>je n’en ai plus</a:t>
            </a:r>
            <a:r>
              <a:rPr lang="fr-FR" dirty="0"/>
              <a:t>. J’ai tout vendu. </a:t>
            </a:r>
          </a:p>
          <a:p>
            <a:r>
              <a:rPr lang="fr-FR" b="1" i="1" dirty="0">
                <a:solidFill>
                  <a:srgbClr val="FF0000"/>
                </a:solidFill>
              </a:rPr>
              <a:t>Du saumon. </a:t>
            </a:r>
          </a:p>
          <a:p>
            <a:endParaRPr lang="fr-FR" b="1" i="1" dirty="0">
              <a:solidFill>
                <a:srgbClr val="FF0000"/>
              </a:solidFill>
            </a:endParaRPr>
          </a:p>
        </p:txBody>
      </p:sp>
      <p:sp>
        <p:nvSpPr>
          <p:cNvPr id="8" name="Plus 7">
            <a:extLst>
              <a:ext uri="{FF2B5EF4-FFF2-40B4-BE49-F238E27FC236}">
                <a16:creationId xmlns:a16="http://schemas.microsoft.com/office/drawing/2014/main" id="{A8992FC3-09E3-EE4B-9E45-537754255B89}"/>
              </a:ext>
            </a:extLst>
          </p:cNvPr>
          <p:cNvSpPr/>
          <p:nvPr/>
        </p:nvSpPr>
        <p:spPr>
          <a:xfrm>
            <a:off x="2476242" y="4816698"/>
            <a:ext cx="218941" cy="23182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lus 9">
            <a:extLst>
              <a:ext uri="{FF2B5EF4-FFF2-40B4-BE49-F238E27FC236}">
                <a16:creationId xmlns:a16="http://schemas.microsoft.com/office/drawing/2014/main" id="{6256162E-9AC5-DE44-A8AA-7DBDF0185EDF}"/>
              </a:ext>
            </a:extLst>
          </p:cNvPr>
          <p:cNvSpPr/>
          <p:nvPr/>
        </p:nvSpPr>
        <p:spPr>
          <a:xfrm>
            <a:off x="2460422" y="5357611"/>
            <a:ext cx="218941" cy="24469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lus 10">
            <a:extLst>
              <a:ext uri="{FF2B5EF4-FFF2-40B4-BE49-F238E27FC236}">
                <a16:creationId xmlns:a16="http://schemas.microsoft.com/office/drawing/2014/main" id="{611BABEC-1219-7041-BD4F-30A28FA5C09E}"/>
              </a:ext>
            </a:extLst>
          </p:cNvPr>
          <p:cNvSpPr/>
          <p:nvPr/>
        </p:nvSpPr>
        <p:spPr>
          <a:xfrm>
            <a:off x="2476242" y="5830909"/>
            <a:ext cx="218941" cy="27367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626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̀le de cours " id="{512FD60A-64F3-9F4F-AF25-D46EA809AAED}" vid="{C1E259C7-AF2F-7948-AFA8-4485D7017CD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5198</TotalTime>
  <Words>409</Words>
  <Application>Microsoft Macintosh PowerPoint</Application>
  <PresentationFormat>Grand écran</PresentationFormat>
  <Paragraphs>159</Paragraphs>
  <Slides>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Jeanne-Xi FANG</dc:creator>
  <cp:lastModifiedBy>Jeanne-Xi FANG</cp:lastModifiedBy>
  <cp:revision>84</cp:revision>
  <cp:lastPrinted>2018-12-17T06:21:46Z</cp:lastPrinted>
  <dcterms:created xsi:type="dcterms:W3CDTF">2018-11-11T06:15:27Z</dcterms:created>
  <dcterms:modified xsi:type="dcterms:W3CDTF">2019-03-08T07:29:07Z</dcterms:modified>
</cp:coreProperties>
</file>